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1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401" r:id="rId13"/>
    <p:sldId id="397" r:id="rId14"/>
    <p:sldId id="400" r:id="rId15"/>
    <p:sldId id="405" r:id="rId16"/>
    <p:sldId id="403" r:id="rId17"/>
    <p:sldId id="402" r:id="rId18"/>
    <p:sldId id="414" r:id="rId19"/>
    <p:sldId id="407" r:id="rId20"/>
    <p:sldId id="408" r:id="rId21"/>
    <p:sldId id="409" r:id="rId22"/>
    <p:sldId id="281" r:id="rId23"/>
    <p:sldId id="399" r:id="rId24"/>
    <p:sldId id="410" r:id="rId25"/>
    <p:sldId id="398" r:id="rId26"/>
    <p:sldId id="411" r:id="rId27"/>
    <p:sldId id="412" r:id="rId28"/>
    <p:sldId id="406" r:id="rId29"/>
    <p:sldId id="396" r:id="rId3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6" d="100"/>
          <a:sy n="86" d="100"/>
        </p:scale>
        <p:origin x="1430" y="6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code/Topic2_mostofR4u.Rmd" TargetMode="External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617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 somewhat simpler file focusing on the key commands you need to get going is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4915-8250-43AB-B6D9-E4C78607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Kind of what the computer does: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A993-FF50-4E39-AC05-164DD2C971E2}"/>
                  </a:ext>
                </a:extLst>
              </p:cNvPr>
              <p:cNvSpPr txBox="1"/>
              <p:nvPr/>
            </p:nvSpPr>
            <p:spPr>
              <a:xfrm>
                <a:off x="1571813" y="2300941"/>
                <a:ext cx="10297458" cy="3016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Guess trial value for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GB" sz="20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/>
                    </m:sSup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Compute total (squared) deviation (Residual sum of squares)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RSS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GB" sz="20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Is RSS small enough?  Yes?  No?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A993-FF50-4E39-AC05-164DD2C9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13" y="2300941"/>
                <a:ext cx="10297458" cy="3016788"/>
              </a:xfrm>
              <a:prstGeom prst="rect">
                <a:avLst/>
              </a:prstGeom>
              <a:blipFill>
                <a:blip r:embed="rId2"/>
                <a:stretch>
                  <a:fillRect l="-1421" t="-2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C8E1FA-92A1-419A-ACC0-15F7ABD7506A}"/>
              </a:ext>
            </a:extLst>
          </p:cNvPr>
          <p:cNvCxnSpPr/>
          <p:nvPr/>
        </p:nvCxnSpPr>
        <p:spPr>
          <a:xfrm>
            <a:off x="4667624" y="4966447"/>
            <a:ext cx="0" cy="15120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CD8015-F699-4DC9-A57F-57C3B85C34FA}"/>
              </a:ext>
            </a:extLst>
          </p:cNvPr>
          <p:cNvSpPr txBox="1"/>
          <p:nvPr/>
        </p:nvSpPr>
        <p:spPr>
          <a:xfrm>
            <a:off x="3185460" y="6693647"/>
            <a:ext cx="25399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Done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6DCF0DF-0CE3-4D49-B71F-9E09C82734C4}"/>
              </a:ext>
            </a:extLst>
          </p:cNvPr>
          <p:cNvSpPr/>
          <p:nvPr/>
        </p:nvSpPr>
        <p:spPr>
          <a:xfrm>
            <a:off x="4799106" y="1954306"/>
            <a:ext cx="1547906" cy="2867912"/>
          </a:xfrm>
          <a:prstGeom prst="arc">
            <a:avLst>
              <a:gd name="adj1" fmla="val 16039157"/>
              <a:gd name="adj2" fmla="val 537533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B26DD-FA86-4AB9-AD0D-D95EDC20B54F}"/>
              </a:ext>
            </a:extLst>
          </p:cNvPr>
          <p:cNvSpPr txBox="1"/>
          <p:nvPr/>
        </p:nvSpPr>
        <p:spPr>
          <a:xfrm rot="19718632">
            <a:off x="5633144" y="2147052"/>
            <a:ext cx="23607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Try again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9823D-6EE1-4C3C-99AC-6921BB1A4586}"/>
                  </a:ext>
                </a:extLst>
              </p:cNvPr>
              <p:cNvSpPr txBox="1"/>
              <p:nvPr/>
            </p:nvSpPr>
            <p:spPr>
              <a:xfrm>
                <a:off x="1060823" y="1183976"/>
                <a:ext cx="2910542" cy="556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𝜷</m:t>
                      </m:r>
                      <m:sSub>
                        <m:sSubPr>
                          <m:ctrlPr>
                            <a:rPr lang="en-GB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GB" sz="32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9823D-6EE1-4C3C-99AC-6921BB1A4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3" y="1183976"/>
                <a:ext cx="2910542" cy="556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80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blipFill>
                <a:blip r:embed="rId2"/>
                <a:stretch>
                  <a:fillRect l="-127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9239205" y="3822376"/>
            <a:ext cx="3767183" cy="1110900"/>
          </a:xfrm>
          <a:prstGeom prst="wedgeRoundRectCallout">
            <a:avLst>
              <a:gd name="adj1" fmla="val -54628"/>
              <a:gd name="adj2" fmla="val -20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It’s a good exercise to try to do this if you are used to calculus and algebra but I don’t expect this from you in any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/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given guesses of the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’s,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, square them and sum (sum of squares). Try many guesses, take the one with smallest (least) sum of squares 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1582</Words>
  <Application>Microsoft Office PowerPoint</Application>
  <PresentationFormat>Custom</PresentationFormat>
  <Paragraphs>289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Kind of what the computer does:</vt:lpstr>
      <vt:lpstr>How does the OLS algorithm work?</vt:lpstr>
      <vt:lpstr>An important implication of the OLS algorithm</vt:lpstr>
      <vt:lpstr>Takeaways</vt:lpstr>
      <vt:lpstr>Extra Slides</vt:lpstr>
      <vt:lpstr>Merging/Joining data</vt:lpstr>
      <vt:lpstr>MeRrrrrging</vt:lpstr>
      <vt:lpstr>Functions</vt:lpstr>
      <vt:lpstr>Defining a function</vt:lpstr>
      <vt:lpstr>Calling functions</vt:lpstr>
      <vt:lpstr>Loops</vt:lpstr>
      <vt:lpstr>Projects and Folders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187</cp:revision>
  <dcterms:created xsi:type="dcterms:W3CDTF">2020-09-13T09:08:16Z</dcterms:created>
  <dcterms:modified xsi:type="dcterms:W3CDTF">2021-11-28T22:27:07Z</dcterms:modified>
</cp:coreProperties>
</file>